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4" r:id="rId3"/>
    <p:sldId id="266" r:id="rId4"/>
    <p:sldId id="267" r:id="rId5"/>
    <p:sldId id="268" r:id="rId6"/>
    <p:sldId id="269" r:id="rId7"/>
    <p:sldId id="270" r:id="rId8"/>
    <p:sldId id="271" r:id="rId9"/>
    <p:sldId id="272" r:id="rId10"/>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864" autoAdjust="0"/>
  </p:normalViewPr>
  <p:slideViewPr>
    <p:cSldViewPr snapToGrid="0">
      <p:cViewPr varScale="1">
        <p:scale>
          <a:sx n="79" d="100"/>
          <a:sy n="79" d="100"/>
        </p:scale>
        <p:origin x="1170"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28E8A2-D311-4268-9E31-9A5F7F7CEF9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719189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8E8A2-D311-4268-9E31-9A5F7F7CEF9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411111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8E8A2-D311-4268-9E31-9A5F7F7CEF9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185597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8E8A2-D311-4268-9E31-9A5F7F7CEF9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263070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28E8A2-D311-4268-9E31-9A5F7F7CEF9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168869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28E8A2-D311-4268-9E31-9A5F7F7CEF9C}"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351794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28E8A2-D311-4268-9E31-9A5F7F7CEF9C}" type="datetimeFigureOut">
              <a:rPr lang="en-GB" smtClean="0"/>
              <a:t>11/02/2020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300337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28E8A2-D311-4268-9E31-9A5F7F7CEF9C}" type="datetimeFigureOut">
              <a:rPr lang="en-GB" smtClean="0"/>
              <a:t>11/02/2020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3023130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8E8A2-D311-4268-9E31-9A5F7F7CEF9C}" type="datetimeFigureOut">
              <a:rPr lang="en-GB" smtClean="0"/>
              <a:t>11/02/2020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318423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28E8A2-D311-4268-9E31-9A5F7F7CEF9C}"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232730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28E8A2-D311-4268-9E31-9A5F7F7CEF9C}"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C2351D-8CDE-465D-932B-71F7273DB63A}" type="slidenum">
              <a:rPr lang="en-GB" smtClean="0"/>
              <a:t>‹#›</a:t>
            </a:fld>
            <a:endParaRPr lang="en-GB"/>
          </a:p>
        </p:txBody>
      </p:sp>
    </p:spTree>
    <p:extLst>
      <p:ext uri="{BB962C8B-B14F-4D97-AF65-F5344CB8AC3E}">
        <p14:creationId xmlns:p14="http://schemas.microsoft.com/office/powerpoint/2010/main" val="310168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8E8A2-D311-4268-9E31-9A5F7F7CEF9C}" type="datetimeFigureOut">
              <a:rPr lang="en-GB" smtClean="0"/>
              <a:t>11/02/2020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2351D-8CDE-465D-932B-71F7273DB63A}" type="slidenum">
              <a:rPr lang="en-GB" smtClean="0"/>
              <a:t>‹#›</a:t>
            </a:fld>
            <a:endParaRPr lang="en-GB"/>
          </a:p>
        </p:txBody>
      </p:sp>
    </p:spTree>
    <p:extLst>
      <p:ext uri="{BB962C8B-B14F-4D97-AF65-F5344CB8AC3E}">
        <p14:creationId xmlns:p14="http://schemas.microsoft.com/office/powerpoint/2010/main" val="1077355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2ahUKEwj50LWusfneAhVCgRoKHYeXCGUQjRx6BAgBEAU&amp;url=https://www.bootbarn.com/stetson-seminole-4x-buffalo-fur-felt-hat/096A49.html&amp;psig=AOvVaw3kFU-TiiZQmJMMQ4NPUJgP&amp;ust=1543573407916648"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39771" y="1672820"/>
            <a:ext cx="6176181" cy="2308324"/>
          </a:xfrm>
          <a:prstGeom prst="rect">
            <a:avLst/>
          </a:prstGeom>
        </p:spPr>
        <p:txBody>
          <a:bodyPr wrap="square">
            <a:spAutoFit/>
          </a:bodyPr>
          <a:lstStyle/>
          <a:p>
            <a:pPr algn="ctr"/>
            <a:r>
              <a:rPr lang="en-GB" b="1" dirty="0">
                <a:effectLst>
                  <a:outerShdw blurRad="38100" dist="38100" dir="2700000" algn="tl">
                    <a:srgbClr val="000000">
                      <a:alpha val="43137"/>
                    </a:srgbClr>
                  </a:outerShdw>
                </a:effectLst>
                <a:latin typeface="Tahoma" pitchFamily="34" charset="0"/>
                <a:cs typeface="Tahoma" pitchFamily="34" charset="0"/>
              </a:rPr>
              <a:t>Core Knowledge</a:t>
            </a:r>
          </a:p>
          <a:p>
            <a:pPr algn="ctr"/>
            <a:endParaRPr lang="en-GB" b="1" dirty="0">
              <a:effectLst>
                <a:outerShdw blurRad="38100" dist="38100" dir="2700000" algn="tl">
                  <a:srgbClr val="000000">
                    <a:alpha val="43137"/>
                  </a:srgbClr>
                </a:outerShdw>
              </a:effectLst>
              <a:latin typeface="Tahoma" pitchFamily="34" charset="0"/>
              <a:cs typeface="Tahoma" pitchFamily="34" charset="0"/>
            </a:endParaRPr>
          </a:p>
          <a:p>
            <a:pPr algn="ctr"/>
            <a:r>
              <a:rPr lang="en-GB" b="1" dirty="0">
                <a:effectLst>
                  <a:outerShdw blurRad="38100" dist="38100" dir="2700000" algn="tl">
                    <a:srgbClr val="000000">
                      <a:alpha val="43137"/>
                    </a:srgbClr>
                  </a:outerShdw>
                </a:effectLst>
                <a:latin typeface="Tahoma" pitchFamily="34" charset="0"/>
                <a:cs typeface="Tahoma" pitchFamily="34" charset="0"/>
              </a:rPr>
              <a:t>1.11 The categorisation of fibres and fabrics</a:t>
            </a:r>
          </a:p>
          <a:p>
            <a:pPr algn="ctr"/>
            <a:r>
              <a:rPr lang="en-GB" b="1" dirty="0">
                <a:effectLst>
                  <a:outerShdw blurRad="38100" dist="38100" dir="2700000" algn="tl">
                    <a:srgbClr val="000000">
                      <a:alpha val="43137"/>
                    </a:srgbClr>
                  </a:outerShdw>
                </a:effectLst>
                <a:latin typeface="Tahoma" pitchFamily="34" charset="0"/>
                <a:cs typeface="Tahoma" pitchFamily="34" charset="0"/>
              </a:rPr>
              <a:t>and textiles</a:t>
            </a:r>
          </a:p>
          <a:p>
            <a:endParaRPr lang="en-GB" b="1" dirty="0">
              <a:effectLst>
                <a:outerShdw blurRad="38100" dist="38100" dir="2700000" algn="tl">
                  <a:srgbClr val="000000">
                    <a:alpha val="43137"/>
                  </a:srgbClr>
                </a:outerShdw>
              </a:effectLst>
              <a:latin typeface="Tahoma" pitchFamily="34" charset="0"/>
              <a:cs typeface="Tahoma" pitchFamily="34" charset="0"/>
            </a:endParaRPr>
          </a:p>
          <a:p>
            <a:endParaRPr lang="en-GB" b="1" dirty="0">
              <a:effectLst>
                <a:outerShdw blurRad="38100" dist="38100" dir="2700000" algn="tl">
                  <a:srgbClr val="000000">
                    <a:alpha val="43137"/>
                  </a:srgbClr>
                </a:outerShdw>
              </a:effectLst>
              <a:latin typeface="Tahoma" pitchFamily="34" charset="0"/>
              <a:cs typeface="Tahoma" pitchFamily="34" charset="0"/>
            </a:endParaRPr>
          </a:p>
          <a:p>
            <a:endParaRPr lang="en-GB" b="1" dirty="0">
              <a:effectLst>
                <a:outerShdw blurRad="38100" dist="38100" dir="2700000" algn="tl">
                  <a:srgbClr val="000000">
                    <a:alpha val="43137"/>
                  </a:srgbClr>
                </a:outerShdw>
              </a:effectLst>
              <a:latin typeface="Tahoma" pitchFamily="34" charset="0"/>
              <a:cs typeface="Tahoma" pitchFamily="34" charset="0"/>
            </a:endParaRPr>
          </a:p>
          <a:p>
            <a:endParaRPr lang="en-GB" b="1" dirty="0">
              <a:effectLst>
                <a:outerShdw blurRad="38100" dist="38100" dir="2700000" algn="tl">
                  <a:srgbClr val="000000">
                    <a:alpha val="43137"/>
                  </a:srgbClr>
                </a:outerShdw>
              </a:effectLst>
              <a:latin typeface="Tahoma" pitchFamily="34" charset="0"/>
              <a:cs typeface="Tahoma"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744093636"/>
              </p:ext>
            </p:extLst>
          </p:nvPr>
        </p:nvGraphicFramePr>
        <p:xfrm>
          <a:off x="2552120" y="3963453"/>
          <a:ext cx="4816144" cy="1112520"/>
        </p:xfrm>
        <a:graphic>
          <a:graphicData uri="http://schemas.openxmlformats.org/drawingml/2006/table">
            <a:tbl>
              <a:tblPr firstRow="1" bandRow="1">
                <a:tableStyleId>{5940675A-B579-460E-94D1-54222C63F5DA}</a:tableStyleId>
              </a:tblPr>
              <a:tblGrid>
                <a:gridCol w="1008418">
                  <a:extLst>
                    <a:ext uri="{9D8B030D-6E8A-4147-A177-3AD203B41FA5}">
                      <a16:colId xmlns:a16="http://schemas.microsoft.com/office/drawing/2014/main" xmlns="" val="2395876647"/>
                    </a:ext>
                  </a:extLst>
                </a:gridCol>
                <a:gridCol w="3807726">
                  <a:extLst>
                    <a:ext uri="{9D8B030D-6E8A-4147-A177-3AD203B41FA5}">
                      <a16:colId xmlns:a16="http://schemas.microsoft.com/office/drawing/2014/main" xmlns="" val="435648744"/>
                    </a:ext>
                  </a:extLst>
                </a:gridCol>
              </a:tblGrid>
              <a:tr h="370840">
                <a:tc>
                  <a:txBody>
                    <a:bodyPr/>
                    <a:lstStyle/>
                    <a:p>
                      <a:r>
                        <a:rPr lang="en-GB" sz="1400" b="1" dirty="0">
                          <a:latin typeface="Tahoma" panose="020B0604030504040204" pitchFamily="34" charset="0"/>
                          <a:ea typeface="Tahoma" panose="020B0604030504040204" pitchFamily="34" charset="0"/>
                          <a:cs typeface="Tahoma" panose="020B0604030504040204" pitchFamily="34" charset="0"/>
                        </a:rPr>
                        <a:t>Name:</a:t>
                      </a:r>
                    </a:p>
                  </a:txBody>
                  <a:tcPr/>
                </a:tc>
                <a:tc>
                  <a:txBody>
                    <a:bodyPr/>
                    <a:lstStyle/>
                    <a:p>
                      <a:endParaRPr lang="en-GB" sz="1400" b="1"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2546808138"/>
                  </a:ext>
                </a:extLst>
              </a:tr>
              <a:tr h="370840">
                <a:tc>
                  <a:txBody>
                    <a:bodyPr/>
                    <a:lstStyle/>
                    <a:p>
                      <a:r>
                        <a:rPr lang="en-GB" sz="1400" b="1" dirty="0">
                          <a:latin typeface="Tahoma" panose="020B0604030504040204" pitchFamily="34" charset="0"/>
                          <a:ea typeface="Tahoma" panose="020B0604030504040204" pitchFamily="34" charset="0"/>
                          <a:cs typeface="Tahoma" panose="020B0604030504040204" pitchFamily="34" charset="0"/>
                        </a:rPr>
                        <a:t>Group:</a:t>
                      </a:r>
                    </a:p>
                  </a:txBody>
                  <a:tcPr/>
                </a:tc>
                <a:tc>
                  <a:txBody>
                    <a:bodyPr/>
                    <a:lstStyle/>
                    <a:p>
                      <a:endParaRPr lang="en-GB" sz="1400" b="1">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2174463871"/>
                  </a:ext>
                </a:extLst>
              </a:tr>
              <a:tr h="370840">
                <a:tc>
                  <a:txBody>
                    <a:bodyPr/>
                    <a:lstStyle/>
                    <a:p>
                      <a:r>
                        <a:rPr lang="en-GB" sz="1400" b="1" dirty="0">
                          <a:latin typeface="Tahoma" panose="020B0604030504040204" pitchFamily="34" charset="0"/>
                          <a:ea typeface="Tahoma" panose="020B0604030504040204" pitchFamily="34" charset="0"/>
                          <a:cs typeface="Tahoma" panose="020B0604030504040204" pitchFamily="34" charset="0"/>
                        </a:rPr>
                        <a:t>Teacher:</a:t>
                      </a:r>
                    </a:p>
                  </a:txBody>
                  <a:tcPr/>
                </a:tc>
                <a:tc>
                  <a:txBody>
                    <a:bodyPr/>
                    <a:lstStyle/>
                    <a:p>
                      <a:endParaRPr lang="en-GB" sz="1400" b="1"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1933567796"/>
                  </a:ext>
                </a:extLst>
              </a:tr>
            </a:tbl>
          </a:graphicData>
        </a:graphic>
      </p:graphicFrame>
    </p:spTree>
    <p:extLst>
      <p:ext uri="{BB962C8B-B14F-4D97-AF65-F5344CB8AC3E}">
        <p14:creationId xmlns:p14="http://schemas.microsoft.com/office/powerpoint/2010/main" val="3349327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 y="114300"/>
            <a:ext cx="9639300" cy="65913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TextBox 17"/>
          <p:cNvSpPr txBox="1"/>
          <p:nvPr/>
        </p:nvSpPr>
        <p:spPr>
          <a:xfrm>
            <a:off x="114300" y="114300"/>
            <a:ext cx="6945406" cy="323165"/>
          </a:xfrm>
          <a:prstGeom prst="rect">
            <a:avLst/>
          </a:prstGeom>
          <a:noFill/>
        </p:spPr>
        <p:txBody>
          <a:bodyPr wrap="square" rtlCol="0">
            <a:spAutoFit/>
          </a:bodyPr>
          <a:lstStyle/>
          <a:p>
            <a:r>
              <a:rPr lang="en-GB" sz="1500" b="1" dirty="0">
                <a:effectLst>
                  <a:outerShdw blurRad="38100" dist="38100" dir="2700000" algn="tl">
                    <a:srgbClr val="000000">
                      <a:alpha val="43137"/>
                    </a:srgbClr>
                  </a:outerShdw>
                </a:effectLst>
                <a:latin typeface="Tahoma" pitchFamily="34" charset="0"/>
                <a:cs typeface="Tahoma" pitchFamily="34" charset="0"/>
              </a:rPr>
              <a:t>1.11 fabrics and fibres</a:t>
            </a:r>
          </a:p>
        </p:txBody>
      </p:sp>
      <p:grpSp>
        <p:nvGrpSpPr>
          <p:cNvPr id="8" name="Group 7"/>
          <p:cNvGrpSpPr/>
          <p:nvPr/>
        </p:nvGrpSpPr>
        <p:grpSpPr>
          <a:xfrm>
            <a:off x="5846885" y="226631"/>
            <a:ext cx="1466787" cy="329335"/>
            <a:chOff x="7967033" y="738388"/>
            <a:chExt cx="1466787" cy="329335"/>
          </a:xfrm>
        </p:grpSpPr>
        <p:sp>
          <p:nvSpPr>
            <p:cNvPr id="9" name="TextBox 8"/>
            <p:cNvSpPr txBox="1"/>
            <p:nvPr/>
          </p:nvSpPr>
          <p:spPr>
            <a:xfrm>
              <a:off x="8138420" y="738388"/>
              <a:ext cx="1295400" cy="276999"/>
            </a:xfrm>
            <a:prstGeom prst="rect">
              <a:avLst/>
            </a:prstGeom>
            <a:noFill/>
          </p:spPr>
          <p:txBody>
            <a:bodyPr wrap="square" rtlCol="0">
              <a:spAutoFit/>
            </a:bodyPr>
            <a:lstStyle/>
            <a:p>
              <a:r>
                <a:rPr lang="en-GB" sz="1200" dirty="0"/>
                <a:t>Pages 47-51</a:t>
              </a:r>
            </a:p>
          </p:txBody>
        </p:sp>
        <p:pic>
          <p:nvPicPr>
            <p:cNvPr id="10" name="Picture 3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00505">
              <a:off x="7967033" y="763342"/>
              <a:ext cx="584985" cy="30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166464" y="677511"/>
            <a:ext cx="9534972" cy="6924973"/>
          </a:xfrm>
          <a:prstGeom prst="rect">
            <a:avLst/>
          </a:prstGeom>
          <a:noFill/>
          <a:ln w="9525">
            <a:solidFill>
              <a:schemeClr val="tx1"/>
            </a:solidFill>
            <a:prstDash val="dashDot"/>
          </a:ln>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Textiles refers to all flexible fabrics created from fibres which are fine, hair like structures that can be made into fabrics by weaving, knitting or felting. Fibres are either natural or synthetic.</a:t>
            </a:r>
            <a:r>
              <a:rPr lang="en-GB"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r>
              <a:rPr lang="en-GB" sz="1200" b="1" i="1" dirty="0">
                <a:latin typeface="Tahoma" panose="020B0604030504040204" pitchFamily="34" charset="0"/>
                <a:ea typeface="Tahoma" panose="020B0604030504040204" pitchFamily="34" charset="0"/>
                <a:cs typeface="Tahoma" panose="020B0604030504040204" pitchFamily="34" charset="0"/>
              </a:rPr>
              <a:t>Explain what natural fibres are:</a:t>
            </a: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45523952"/>
              </p:ext>
            </p:extLst>
          </p:nvPr>
        </p:nvGraphicFramePr>
        <p:xfrm>
          <a:off x="285000" y="2374900"/>
          <a:ext cx="9416435" cy="4330700"/>
        </p:xfrm>
        <a:graphic>
          <a:graphicData uri="http://schemas.openxmlformats.org/drawingml/2006/table">
            <a:tbl>
              <a:tblPr firstRow="1" bandRow="1">
                <a:tableStyleId>{5C22544A-7EE6-4342-B048-85BDC9FD1C3A}</a:tableStyleId>
              </a:tblPr>
              <a:tblGrid>
                <a:gridCol w="1883287">
                  <a:extLst>
                    <a:ext uri="{9D8B030D-6E8A-4147-A177-3AD203B41FA5}">
                      <a16:colId xmlns:a16="http://schemas.microsoft.com/office/drawing/2014/main" xmlns="" val="20000"/>
                    </a:ext>
                  </a:extLst>
                </a:gridCol>
                <a:gridCol w="1883287">
                  <a:extLst>
                    <a:ext uri="{9D8B030D-6E8A-4147-A177-3AD203B41FA5}">
                      <a16:colId xmlns:a16="http://schemas.microsoft.com/office/drawing/2014/main" xmlns="" val="20001"/>
                    </a:ext>
                  </a:extLst>
                </a:gridCol>
                <a:gridCol w="1883287">
                  <a:extLst>
                    <a:ext uri="{9D8B030D-6E8A-4147-A177-3AD203B41FA5}">
                      <a16:colId xmlns:a16="http://schemas.microsoft.com/office/drawing/2014/main" xmlns="" val="20002"/>
                    </a:ext>
                  </a:extLst>
                </a:gridCol>
                <a:gridCol w="1883287">
                  <a:extLst>
                    <a:ext uri="{9D8B030D-6E8A-4147-A177-3AD203B41FA5}">
                      <a16:colId xmlns:a16="http://schemas.microsoft.com/office/drawing/2014/main" xmlns="" val="20003"/>
                    </a:ext>
                  </a:extLst>
                </a:gridCol>
                <a:gridCol w="1883287">
                  <a:extLst>
                    <a:ext uri="{9D8B030D-6E8A-4147-A177-3AD203B41FA5}">
                      <a16:colId xmlns:a16="http://schemas.microsoft.com/office/drawing/2014/main" xmlns="" val="20004"/>
                    </a:ext>
                  </a:extLst>
                </a:gridCol>
              </a:tblGrid>
              <a:tr h="595996">
                <a:tc>
                  <a:txBody>
                    <a:bodyPr/>
                    <a:lstStyle/>
                    <a:p>
                      <a:endParaRPr lang="en-GB" dirty="0"/>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Properties and characteristics</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How they could be used</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Advantages</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Disadvantages</a:t>
                      </a:r>
                    </a:p>
                  </a:txBody>
                  <a:tcPr/>
                </a:tc>
                <a:extLst>
                  <a:ext uri="{0D108BD9-81ED-4DB2-BD59-A6C34878D82A}">
                    <a16:rowId xmlns:a16="http://schemas.microsoft.com/office/drawing/2014/main" xmlns="" val="10000"/>
                  </a:ext>
                </a:extLst>
              </a:tr>
              <a:tr h="1867352">
                <a:tc>
                  <a:txBody>
                    <a:bodyPr/>
                    <a:lstStyle/>
                    <a:p>
                      <a:r>
                        <a:rPr lang="en-GB" dirty="0"/>
                        <a:t>Animal origin</a:t>
                      </a:r>
                    </a:p>
                  </a:txBody>
                  <a:tcPr/>
                </a:tc>
                <a:tc>
                  <a:txBody>
                    <a:bodyPr/>
                    <a:lstStyle/>
                    <a:p>
                      <a:endParaRPr lang="en-GB"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10001"/>
                  </a:ext>
                </a:extLst>
              </a:tr>
              <a:tr h="1867352">
                <a:tc>
                  <a:txBody>
                    <a:bodyPr/>
                    <a:lstStyle/>
                    <a:p>
                      <a:r>
                        <a:rPr lang="en-GB" dirty="0"/>
                        <a:t>Plant origin</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xmlns="" val="10002"/>
                  </a:ext>
                </a:extLst>
              </a:tr>
            </a:tbl>
          </a:graphicData>
        </a:graphic>
      </p:graphicFrame>
      <p:sp>
        <p:nvSpPr>
          <p:cNvPr id="11" name="Cloud Callout 10"/>
          <p:cNvSpPr/>
          <p:nvPr/>
        </p:nvSpPr>
        <p:spPr>
          <a:xfrm>
            <a:off x="7775482" y="977900"/>
            <a:ext cx="1925954" cy="9271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What are the key terms</a:t>
            </a:r>
            <a:r>
              <a:rPr lang="en-GB" dirty="0"/>
              <a:t>?</a:t>
            </a:r>
          </a:p>
        </p:txBody>
      </p:sp>
    </p:spTree>
    <p:extLst>
      <p:ext uri="{BB962C8B-B14F-4D97-AF65-F5344CB8AC3E}">
        <p14:creationId xmlns:p14="http://schemas.microsoft.com/office/powerpoint/2010/main" val="263201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 y="114300"/>
            <a:ext cx="9639300" cy="65913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TextBox 17"/>
          <p:cNvSpPr txBox="1"/>
          <p:nvPr/>
        </p:nvSpPr>
        <p:spPr>
          <a:xfrm>
            <a:off x="114300" y="114300"/>
            <a:ext cx="6945406" cy="553998"/>
          </a:xfrm>
          <a:prstGeom prst="rect">
            <a:avLst/>
          </a:prstGeom>
          <a:noFill/>
        </p:spPr>
        <p:txBody>
          <a:bodyPr wrap="square" rtlCol="0">
            <a:spAutoFit/>
          </a:bodyPr>
          <a:lstStyle/>
          <a:p>
            <a:r>
              <a:rPr lang="en-GB" sz="1500" b="1" dirty="0">
                <a:effectLst>
                  <a:outerShdw blurRad="38100" dist="38100" dir="2700000" algn="tl">
                    <a:srgbClr val="000000">
                      <a:alpha val="43137"/>
                    </a:srgbClr>
                  </a:outerShdw>
                </a:effectLst>
                <a:latin typeface="Tahoma" pitchFamily="34" charset="0"/>
                <a:cs typeface="Tahoma" pitchFamily="34" charset="0"/>
              </a:rPr>
              <a:t>1.11 fabrics and fibres</a:t>
            </a:r>
          </a:p>
          <a:p>
            <a:endParaRPr lang="en-GB" sz="1500" i="1" dirty="0">
              <a:latin typeface="Tahoma" pitchFamily="34" charset="0"/>
              <a:cs typeface="Tahoma" pitchFamily="34" charset="0"/>
            </a:endParaRPr>
          </a:p>
        </p:txBody>
      </p:sp>
      <p:sp>
        <p:nvSpPr>
          <p:cNvPr id="2" name="TextBox 1"/>
          <p:cNvSpPr txBox="1"/>
          <p:nvPr/>
        </p:nvSpPr>
        <p:spPr>
          <a:xfrm>
            <a:off x="168088" y="586484"/>
            <a:ext cx="9534972" cy="6370975"/>
          </a:xfrm>
          <a:prstGeom prst="rect">
            <a:avLst/>
          </a:prstGeom>
          <a:noFill/>
          <a:ln w="9525">
            <a:solidFill>
              <a:schemeClr val="tx1"/>
            </a:solidFill>
            <a:prstDash val="dashDot"/>
          </a:ln>
        </p:spPr>
        <p:txBody>
          <a:bodyPr wrap="square" rtlCol="0">
            <a:spAutoFit/>
          </a:bodyPr>
          <a:lstStyle/>
          <a:p>
            <a:r>
              <a:rPr lang="en-GB" sz="1200" i="1" dirty="0">
                <a:latin typeface="Tahoma" panose="020B0604030504040204" pitchFamily="34" charset="0"/>
                <a:ea typeface="Tahoma" panose="020B0604030504040204" pitchFamily="34" charset="0"/>
                <a:cs typeface="Tahoma" panose="020B0604030504040204" pitchFamily="34" charset="0"/>
              </a:rPr>
              <a:t>Synthetic fibres are usually made using coal , oil and other petrol based </a:t>
            </a:r>
            <a:r>
              <a:rPr lang="en-GB" sz="1200" i="1" dirty="0" err="1">
                <a:latin typeface="Tahoma" panose="020B0604030504040204" pitchFamily="34" charset="0"/>
                <a:ea typeface="Tahoma" panose="020B0604030504040204" pitchFamily="34" charset="0"/>
                <a:cs typeface="Tahoma" panose="020B0604030504040204" pitchFamily="34" charset="0"/>
              </a:rPr>
              <a:t>checmicals</a:t>
            </a:r>
            <a:r>
              <a:rPr lang="en-GB" sz="1200" i="1" dirty="0">
                <a:latin typeface="Tahoma" panose="020B0604030504040204" pitchFamily="34" charset="0"/>
                <a:ea typeface="Tahoma" panose="020B0604030504040204" pitchFamily="34" charset="0"/>
                <a:cs typeface="Tahoma" panose="020B0604030504040204" pitchFamily="34" charset="0"/>
              </a:rPr>
              <a:t>. Examples include polyester, acrylic, polyamide (nylon), </a:t>
            </a:r>
            <a:r>
              <a:rPr lang="en-GB" sz="1200" i="1" dirty="0" err="1">
                <a:latin typeface="Tahoma" panose="020B0604030504040204" pitchFamily="34" charset="0"/>
                <a:ea typeface="Tahoma" panose="020B0604030504040204" pitchFamily="34" charset="0"/>
                <a:cs typeface="Tahoma" panose="020B0604030504040204" pitchFamily="34" charset="0"/>
              </a:rPr>
              <a:t>elastene</a:t>
            </a:r>
            <a:r>
              <a:rPr lang="en-GB" sz="1200" i="1" dirty="0">
                <a:latin typeface="Tahoma" panose="020B0604030504040204" pitchFamily="34" charset="0"/>
                <a:ea typeface="Tahoma" panose="020B0604030504040204" pitchFamily="34" charset="0"/>
                <a:cs typeface="Tahoma" panose="020B0604030504040204" pitchFamily="34" charset="0"/>
              </a:rPr>
              <a:t> (</a:t>
            </a:r>
            <a:r>
              <a:rPr lang="en-GB" sz="1200" i="1" dirty="0" err="1">
                <a:latin typeface="Tahoma" panose="020B0604030504040204" pitchFamily="34" charset="0"/>
                <a:ea typeface="Tahoma" panose="020B0604030504040204" pitchFamily="34" charset="0"/>
                <a:cs typeface="Tahoma" panose="020B0604030504040204" pitchFamily="34" charset="0"/>
              </a:rPr>
              <a:t>lycra</a:t>
            </a:r>
            <a:r>
              <a:rPr lang="en-GB" sz="1200" i="1" dirty="0">
                <a:latin typeface="Tahoma" panose="020B0604030504040204" pitchFamily="34" charset="0"/>
                <a:ea typeface="Tahoma" panose="020B0604030504040204" pitchFamily="34" charset="0"/>
                <a:cs typeface="Tahoma" panose="020B0604030504040204" pitchFamily="34" charset="0"/>
              </a:rPr>
              <a:t>) and Kevlar.</a:t>
            </a:r>
          </a:p>
          <a:p>
            <a:endParaRPr lang="en-GB" sz="1200" i="1" dirty="0">
              <a:latin typeface="Tahoma" panose="020B0604030504040204" pitchFamily="34" charset="0"/>
              <a:ea typeface="Tahoma" panose="020B0604030504040204" pitchFamily="34" charset="0"/>
              <a:cs typeface="Tahoma" panose="020B0604030504040204" pitchFamily="34" charset="0"/>
            </a:endParaRPr>
          </a:p>
          <a:p>
            <a:endParaRPr lang="en-GB" sz="1200" i="1" dirty="0">
              <a:latin typeface="Tahoma" panose="020B0604030504040204" pitchFamily="34" charset="0"/>
              <a:ea typeface="Tahoma" panose="020B0604030504040204" pitchFamily="34" charset="0"/>
              <a:cs typeface="Tahoma" panose="020B0604030504040204" pitchFamily="34" charset="0"/>
            </a:endParaRPr>
          </a:p>
          <a:p>
            <a:endParaRPr lang="en-GB" sz="1200" b="1" i="1" u="sng" dirty="0">
              <a:latin typeface="Tahoma" panose="020B0604030504040204" pitchFamily="34" charset="0"/>
              <a:ea typeface="Tahoma" panose="020B0604030504040204" pitchFamily="34" charset="0"/>
              <a:cs typeface="Tahoma" panose="020B0604030504040204" pitchFamily="34" charset="0"/>
            </a:endParaRPr>
          </a:p>
          <a:p>
            <a:endParaRPr lang="en-GB" sz="1200" b="1" i="1" u="sng" dirty="0">
              <a:latin typeface="Tahoma" panose="020B0604030504040204" pitchFamily="34" charset="0"/>
              <a:ea typeface="Tahoma" panose="020B0604030504040204" pitchFamily="34" charset="0"/>
              <a:cs typeface="Tahoma" panose="020B0604030504040204" pitchFamily="34" charset="0"/>
            </a:endParaRPr>
          </a:p>
          <a:p>
            <a:endParaRPr lang="en-GB" sz="1200" b="1" i="1" u="sng"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p:txBody>
      </p:sp>
      <p:grpSp>
        <p:nvGrpSpPr>
          <p:cNvPr id="12" name="Group 11"/>
          <p:cNvGrpSpPr/>
          <p:nvPr/>
        </p:nvGrpSpPr>
        <p:grpSpPr>
          <a:xfrm>
            <a:off x="5846885" y="226631"/>
            <a:ext cx="1466787" cy="329335"/>
            <a:chOff x="7967033" y="738388"/>
            <a:chExt cx="1466787" cy="329335"/>
          </a:xfrm>
        </p:grpSpPr>
        <p:sp>
          <p:nvSpPr>
            <p:cNvPr id="13" name="TextBox 12"/>
            <p:cNvSpPr txBox="1"/>
            <p:nvPr/>
          </p:nvSpPr>
          <p:spPr>
            <a:xfrm>
              <a:off x="8138420" y="738388"/>
              <a:ext cx="1295400" cy="276999"/>
            </a:xfrm>
            <a:prstGeom prst="rect">
              <a:avLst/>
            </a:prstGeom>
            <a:noFill/>
          </p:spPr>
          <p:txBody>
            <a:bodyPr wrap="square" rtlCol="0">
              <a:spAutoFit/>
            </a:bodyPr>
            <a:lstStyle/>
            <a:p>
              <a:r>
                <a:rPr lang="en-GB" sz="1200" dirty="0"/>
                <a:t>Pages 47-51</a:t>
              </a:r>
            </a:p>
          </p:txBody>
        </p:sp>
        <p:pic>
          <p:nvPicPr>
            <p:cNvPr id="14" name="Picture 3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00505">
              <a:off x="7967033" y="763342"/>
              <a:ext cx="584985" cy="30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7" name="Table 16"/>
          <p:cNvGraphicFramePr>
            <a:graphicFrameLocks noGrp="1"/>
          </p:cNvGraphicFramePr>
          <p:nvPr>
            <p:extLst>
              <p:ext uri="{D42A27DB-BD31-4B8C-83A1-F6EECF244321}">
                <p14:modId xmlns:p14="http://schemas.microsoft.com/office/powerpoint/2010/main" val="565124382"/>
              </p:ext>
            </p:extLst>
          </p:nvPr>
        </p:nvGraphicFramePr>
        <p:xfrm>
          <a:off x="285000" y="1206499"/>
          <a:ext cx="9416435" cy="5372101"/>
        </p:xfrm>
        <a:graphic>
          <a:graphicData uri="http://schemas.openxmlformats.org/drawingml/2006/table">
            <a:tbl>
              <a:tblPr firstRow="1" bandRow="1">
                <a:tableStyleId>{5C22544A-7EE6-4342-B048-85BDC9FD1C3A}</a:tableStyleId>
              </a:tblPr>
              <a:tblGrid>
                <a:gridCol w="1883287">
                  <a:extLst>
                    <a:ext uri="{9D8B030D-6E8A-4147-A177-3AD203B41FA5}">
                      <a16:colId xmlns:a16="http://schemas.microsoft.com/office/drawing/2014/main" xmlns="" val="20000"/>
                    </a:ext>
                  </a:extLst>
                </a:gridCol>
                <a:gridCol w="1883287">
                  <a:extLst>
                    <a:ext uri="{9D8B030D-6E8A-4147-A177-3AD203B41FA5}">
                      <a16:colId xmlns:a16="http://schemas.microsoft.com/office/drawing/2014/main" xmlns="" val="20001"/>
                    </a:ext>
                  </a:extLst>
                </a:gridCol>
                <a:gridCol w="1883287">
                  <a:extLst>
                    <a:ext uri="{9D8B030D-6E8A-4147-A177-3AD203B41FA5}">
                      <a16:colId xmlns:a16="http://schemas.microsoft.com/office/drawing/2014/main" xmlns="" val="20002"/>
                    </a:ext>
                  </a:extLst>
                </a:gridCol>
                <a:gridCol w="1883287">
                  <a:extLst>
                    <a:ext uri="{9D8B030D-6E8A-4147-A177-3AD203B41FA5}">
                      <a16:colId xmlns:a16="http://schemas.microsoft.com/office/drawing/2014/main" xmlns="" val="20003"/>
                    </a:ext>
                  </a:extLst>
                </a:gridCol>
                <a:gridCol w="1883287">
                  <a:extLst>
                    <a:ext uri="{9D8B030D-6E8A-4147-A177-3AD203B41FA5}">
                      <a16:colId xmlns:a16="http://schemas.microsoft.com/office/drawing/2014/main" xmlns="" val="20004"/>
                    </a:ext>
                  </a:extLst>
                </a:gridCol>
              </a:tblGrid>
              <a:tr h="739315">
                <a:tc>
                  <a:txBody>
                    <a:bodyPr/>
                    <a:lstStyle/>
                    <a:p>
                      <a:endParaRPr lang="en-GB" dirty="0"/>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Properties and characteristics</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How they could be used</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Advantages</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Disadvantages</a:t>
                      </a:r>
                    </a:p>
                  </a:txBody>
                  <a:tcPr/>
                </a:tc>
                <a:extLst>
                  <a:ext uri="{0D108BD9-81ED-4DB2-BD59-A6C34878D82A}">
                    <a16:rowId xmlns:a16="http://schemas.microsoft.com/office/drawing/2014/main" xmlns="" val="10000"/>
                  </a:ext>
                </a:extLst>
              </a:tr>
              <a:tr h="2316393">
                <a:tc>
                  <a:txBody>
                    <a:bodyPr/>
                    <a:lstStyle/>
                    <a:p>
                      <a:r>
                        <a:rPr lang="en-GB" dirty="0"/>
                        <a:t>Polyester example </a:t>
                      </a:r>
                    </a:p>
                  </a:txBody>
                  <a:tcPr/>
                </a:tc>
                <a:tc>
                  <a:txBody>
                    <a:bodyPr/>
                    <a:lstStyle/>
                    <a:p>
                      <a:endParaRPr lang="en-GB"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10001"/>
                  </a:ext>
                </a:extLst>
              </a:tr>
              <a:tr h="2316393">
                <a:tc>
                  <a:txBody>
                    <a:bodyPr/>
                    <a:lstStyle/>
                    <a:p>
                      <a:r>
                        <a:rPr lang="en-GB" dirty="0"/>
                        <a:t>Acrylic Example</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589268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 y="114300"/>
            <a:ext cx="9639300" cy="65913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TextBox 17"/>
          <p:cNvSpPr txBox="1"/>
          <p:nvPr/>
        </p:nvSpPr>
        <p:spPr>
          <a:xfrm>
            <a:off x="114300" y="114300"/>
            <a:ext cx="6945406" cy="553998"/>
          </a:xfrm>
          <a:prstGeom prst="rect">
            <a:avLst/>
          </a:prstGeom>
          <a:noFill/>
        </p:spPr>
        <p:txBody>
          <a:bodyPr wrap="square" rtlCol="0">
            <a:spAutoFit/>
          </a:bodyPr>
          <a:lstStyle/>
          <a:p>
            <a:r>
              <a:rPr lang="en-GB" sz="1500" b="1" dirty="0">
                <a:effectLst>
                  <a:outerShdw blurRad="38100" dist="38100" dir="2700000" algn="tl">
                    <a:srgbClr val="000000">
                      <a:alpha val="43137"/>
                    </a:srgbClr>
                  </a:outerShdw>
                </a:effectLst>
                <a:latin typeface="Tahoma" pitchFamily="34" charset="0"/>
                <a:cs typeface="Tahoma" pitchFamily="34" charset="0"/>
              </a:rPr>
              <a:t>1.11 Fabrics and Fibres</a:t>
            </a:r>
          </a:p>
          <a:p>
            <a:endParaRPr lang="en-GB" sz="1500" i="1" dirty="0">
              <a:latin typeface="Tahoma" pitchFamily="34" charset="0"/>
              <a:cs typeface="Tahoma" pitchFamily="34" charset="0"/>
            </a:endParaRPr>
          </a:p>
        </p:txBody>
      </p:sp>
      <p:sp>
        <p:nvSpPr>
          <p:cNvPr id="2" name="TextBox 1"/>
          <p:cNvSpPr txBox="1"/>
          <p:nvPr/>
        </p:nvSpPr>
        <p:spPr>
          <a:xfrm>
            <a:off x="168088" y="700784"/>
            <a:ext cx="9534972" cy="5976000"/>
          </a:xfrm>
          <a:prstGeom prst="rect">
            <a:avLst/>
          </a:prstGeom>
          <a:noFill/>
          <a:ln w="9525">
            <a:solidFill>
              <a:schemeClr val="tx1"/>
            </a:solidFill>
            <a:prstDash val="dashDot"/>
          </a:ln>
        </p:spPr>
        <p:txBody>
          <a:bodyPr wrap="square" rtlCol="0">
            <a:spAutoFit/>
          </a:bodyPr>
          <a:lstStyle/>
          <a:p>
            <a:endParaRPr lang="en-GB" sz="1200" b="1" i="1" u="sng" dirty="0">
              <a:latin typeface="Tahoma" panose="020B0604030504040204" pitchFamily="34" charset="0"/>
              <a:ea typeface="Tahoma" panose="020B0604030504040204" pitchFamily="34" charset="0"/>
              <a:cs typeface="Tahoma" panose="020B0604030504040204" pitchFamily="34" charset="0"/>
            </a:endParaRPr>
          </a:p>
          <a:p>
            <a:endParaRPr lang="en-GB" sz="1200" b="1" i="1" u="sng" dirty="0">
              <a:latin typeface="Tahoma" panose="020B0604030504040204" pitchFamily="34" charset="0"/>
              <a:ea typeface="Tahoma" panose="020B0604030504040204" pitchFamily="34" charset="0"/>
              <a:cs typeface="Tahoma" panose="020B0604030504040204" pitchFamily="34" charset="0"/>
            </a:endParaRPr>
          </a:p>
          <a:p>
            <a:endParaRPr lang="en-GB" sz="1200" b="1" i="1" u="sng" dirty="0">
              <a:latin typeface="Tahoma" panose="020B0604030504040204" pitchFamily="34" charset="0"/>
              <a:ea typeface="Tahoma" panose="020B0604030504040204" pitchFamily="34" charset="0"/>
              <a:cs typeface="Tahoma" panose="020B0604030504040204" pitchFamily="34" charset="0"/>
            </a:endParaRPr>
          </a:p>
          <a:p>
            <a:endParaRPr lang="en-GB" sz="1200" b="1" i="1" u="sng"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i="1"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a:p>
            <a:endParaRPr lang="en-GB" sz="1200" b="1" u="sng" dirty="0">
              <a:latin typeface="Tahoma" panose="020B0604030504040204" pitchFamily="34" charset="0"/>
              <a:ea typeface="Tahoma" panose="020B0604030504040204" pitchFamily="34" charset="0"/>
              <a:cs typeface="Tahoma" panose="020B0604030504040204" pitchFamily="34" charset="0"/>
            </a:endParaRPr>
          </a:p>
        </p:txBody>
      </p:sp>
      <p:grpSp>
        <p:nvGrpSpPr>
          <p:cNvPr id="12" name="Group 11"/>
          <p:cNvGrpSpPr/>
          <p:nvPr/>
        </p:nvGrpSpPr>
        <p:grpSpPr>
          <a:xfrm>
            <a:off x="5846885" y="226631"/>
            <a:ext cx="1466787" cy="329335"/>
            <a:chOff x="7967033" y="738388"/>
            <a:chExt cx="1466787" cy="329335"/>
          </a:xfrm>
        </p:grpSpPr>
        <p:sp>
          <p:nvSpPr>
            <p:cNvPr id="13" name="TextBox 12"/>
            <p:cNvSpPr txBox="1"/>
            <p:nvPr/>
          </p:nvSpPr>
          <p:spPr>
            <a:xfrm>
              <a:off x="8138420" y="738388"/>
              <a:ext cx="1295400" cy="276999"/>
            </a:xfrm>
            <a:prstGeom prst="rect">
              <a:avLst/>
            </a:prstGeom>
            <a:noFill/>
          </p:spPr>
          <p:txBody>
            <a:bodyPr wrap="square" rtlCol="0">
              <a:spAutoFit/>
            </a:bodyPr>
            <a:lstStyle/>
            <a:p>
              <a:r>
                <a:rPr lang="en-GB" sz="1200" dirty="0"/>
                <a:t>Pages 47-51</a:t>
              </a:r>
            </a:p>
          </p:txBody>
        </p:sp>
        <p:pic>
          <p:nvPicPr>
            <p:cNvPr id="14" name="Picture 3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00505">
              <a:off x="7967033" y="763342"/>
              <a:ext cx="584985" cy="30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Box 2"/>
          <p:cNvSpPr txBox="1"/>
          <p:nvPr/>
        </p:nvSpPr>
        <p:spPr>
          <a:xfrm>
            <a:off x="292100" y="876300"/>
            <a:ext cx="9245600" cy="4524315"/>
          </a:xfrm>
          <a:prstGeom prst="rect">
            <a:avLst/>
          </a:prstGeom>
          <a:noFill/>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Woven Fabrics: Weaving turns threads into fabric using a machine known as a loom. The loom has vertical and horizontal threads held under tension. There are various types of weave to create different fabrics. The edges of the fabric are known as the selvedge, this edge doesn’t fray (unravel)</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In plain-weave fabric the </a:t>
            </a:r>
          </a:p>
          <a:p>
            <a:r>
              <a:rPr lang="en-GB" sz="1200" dirty="0">
                <a:latin typeface="Tahoma" panose="020B0604030504040204" pitchFamily="34" charset="0"/>
                <a:ea typeface="Tahoma" panose="020B0604030504040204" pitchFamily="34" charset="0"/>
                <a:cs typeface="Tahoma" panose="020B0604030504040204" pitchFamily="34" charset="0"/>
              </a:rPr>
              <a:t>warp and weft are aligned</a:t>
            </a:r>
          </a:p>
          <a:p>
            <a:r>
              <a:rPr lang="en-GB" sz="1200" dirty="0">
                <a:latin typeface="Tahoma" panose="020B0604030504040204" pitchFamily="34" charset="0"/>
                <a:ea typeface="Tahoma" panose="020B0604030504040204" pitchFamily="34" charset="0"/>
                <a:cs typeface="Tahoma" panose="020B0604030504040204" pitchFamily="34" charset="0"/>
              </a:rPr>
              <a:t> so that they form a simple </a:t>
            </a:r>
          </a:p>
          <a:p>
            <a:r>
              <a:rPr lang="en-GB" sz="1200" dirty="0">
                <a:latin typeface="Tahoma" panose="020B0604030504040204" pitchFamily="34" charset="0"/>
                <a:ea typeface="Tahoma" panose="020B0604030504040204" pitchFamily="34" charset="0"/>
                <a:cs typeface="Tahoma" panose="020B0604030504040204" pitchFamily="34" charset="0"/>
              </a:rPr>
              <a:t>criss-cross pattern. Plain-weave</a:t>
            </a:r>
          </a:p>
          <a:p>
            <a:r>
              <a:rPr lang="en-GB" sz="1200" dirty="0">
                <a:latin typeface="Tahoma" panose="020B0604030504040204" pitchFamily="34" charset="0"/>
                <a:ea typeface="Tahoma" panose="020B0604030504040204" pitchFamily="34" charset="0"/>
                <a:cs typeface="Tahoma" panose="020B0604030504040204" pitchFamily="34" charset="0"/>
              </a:rPr>
              <a:t>is strong and hardwearing, </a:t>
            </a:r>
          </a:p>
          <a:p>
            <a:r>
              <a:rPr lang="en-GB" sz="1200" dirty="0">
                <a:latin typeface="Tahoma" panose="020B0604030504040204" pitchFamily="34" charset="0"/>
                <a:ea typeface="Tahoma" panose="020B0604030504040204" pitchFamily="34" charset="0"/>
                <a:cs typeface="Tahoma" panose="020B0604030504040204" pitchFamily="34" charset="0"/>
              </a:rPr>
              <a:t>so it's used for fashion and </a:t>
            </a:r>
          </a:p>
          <a:p>
            <a:r>
              <a:rPr lang="en-GB" sz="1200" dirty="0">
                <a:latin typeface="Tahoma" panose="020B0604030504040204" pitchFamily="34" charset="0"/>
                <a:ea typeface="Tahoma" panose="020B0604030504040204" pitchFamily="34" charset="0"/>
                <a:cs typeface="Tahoma" panose="020B0604030504040204" pitchFamily="34" charset="0"/>
              </a:rPr>
              <a:t>furnishing fabrics.</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296" t="44464" r="60343" b="27768"/>
          <a:stretch/>
        </p:blipFill>
        <p:spPr bwMode="auto">
          <a:xfrm>
            <a:off x="185142" y="1693091"/>
            <a:ext cx="1998619" cy="2031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25696" t="56597" r="56540" b="8507"/>
          <a:stretch/>
        </p:blipFill>
        <p:spPr bwMode="auto">
          <a:xfrm>
            <a:off x="2819400" y="1279978"/>
            <a:ext cx="2311400" cy="255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073400" y="3688784"/>
            <a:ext cx="1862174" cy="1569660"/>
          </a:xfrm>
          <a:prstGeom prst="rect">
            <a:avLst/>
          </a:prstGeom>
          <a:noFill/>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In twill-weave fabric the crossings of weft and warp are offset to give a diagonal pattern on the fabric surface. It's strong, drapes well and is used for jeans, jackets and curtains.</a:t>
            </a:r>
          </a:p>
        </p:txBody>
      </p:sp>
      <p:pic>
        <p:nvPicPr>
          <p:cNvPr id="102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25598" t="26270" r="56540" b="38368"/>
          <a:stretch/>
        </p:blipFill>
        <p:spPr bwMode="auto">
          <a:xfrm>
            <a:off x="6018272" y="1245868"/>
            <a:ext cx="2324100" cy="2586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5798384" y="3599884"/>
            <a:ext cx="3155115" cy="2492990"/>
          </a:xfrm>
          <a:prstGeom prst="rect">
            <a:avLst/>
          </a:prstGeom>
          <a:noFill/>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In satin-weave fabric there is a complex arrangement of warp and weft threads, which allows longer float threads either across the warp or the weft. The long floats mean the light falling on the yarn doesn't scatter and break up, like on a plain-weave.</a:t>
            </a: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The reflected light creates a smooth, lustrous (shiny) surface commonly called satin. The reverse side is invariably dull and non-shiny. Weave variations include jacquard and damask</a:t>
            </a:r>
          </a:p>
          <a:p>
            <a:endParaRPr lang="en-GB"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7771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 y="114300"/>
            <a:ext cx="9639300" cy="65913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TextBox 17"/>
          <p:cNvSpPr txBox="1"/>
          <p:nvPr/>
        </p:nvSpPr>
        <p:spPr>
          <a:xfrm>
            <a:off x="114300" y="114300"/>
            <a:ext cx="6945406" cy="553998"/>
          </a:xfrm>
          <a:prstGeom prst="rect">
            <a:avLst/>
          </a:prstGeom>
          <a:noFill/>
        </p:spPr>
        <p:txBody>
          <a:bodyPr wrap="square" rtlCol="0">
            <a:spAutoFit/>
          </a:bodyPr>
          <a:lstStyle/>
          <a:p>
            <a:r>
              <a:rPr lang="en-GB" sz="1500" b="1" dirty="0">
                <a:effectLst>
                  <a:outerShdw blurRad="38100" dist="38100" dir="2700000" algn="tl">
                    <a:srgbClr val="000000">
                      <a:alpha val="43137"/>
                    </a:srgbClr>
                  </a:outerShdw>
                </a:effectLst>
                <a:latin typeface="Tahoma" pitchFamily="34" charset="0"/>
                <a:cs typeface="Tahoma" pitchFamily="34" charset="0"/>
              </a:rPr>
              <a:t>1.11 fabrics and fibres</a:t>
            </a:r>
          </a:p>
          <a:p>
            <a:endParaRPr lang="en-GB" sz="1500" i="1" dirty="0">
              <a:latin typeface="Tahoma" pitchFamily="34" charset="0"/>
              <a:cs typeface="Tahoma" pitchFamily="34" charset="0"/>
            </a:endParaRPr>
          </a:p>
        </p:txBody>
      </p:sp>
      <p:grpSp>
        <p:nvGrpSpPr>
          <p:cNvPr id="11" name="Group 10"/>
          <p:cNvGrpSpPr/>
          <p:nvPr/>
        </p:nvGrpSpPr>
        <p:grpSpPr>
          <a:xfrm>
            <a:off x="5846885" y="226631"/>
            <a:ext cx="1466787" cy="329335"/>
            <a:chOff x="7967033" y="738388"/>
            <a:chExt cx="1466787" cy="329335"/>
          </a:xfrm>
        </p:grpSpPr>
        <p:sp>
          <p:nvSpPr>
            <p:cNvPr id="12" name="TextBox 11"/>
            <p:cNvSpPr txBox="1"/>
            <p:nvPr/>
          </p:nvSpPr>
          <p:spPr>
            <a:xfrm>
              <a:off x="8138420" y="738388"/>
              <a:ext cx="1295400" cy="276999"/>
            </a:xfrm>
            <a:prstGeom prst="rect">
              <a:avLst/>
            </a:prstGeom>
            <a:noFill/>
          </p:spPr>
          <p:txBody>
            <a:bodyPr wrap="square" rtlCol="0">
              <a:spAutoFit/>
            </a:bodyPr>
            <a:lstStyle/>
            <a:p>
              <a:r>
                <a:rPr lang="en-GB" sz="1200" dirty="0"/>
                <a:t>Pages 47-51</a:t>
              </a:r>
            </a:p>
          </p:txBody>
        </p:sp>
        <p:pic>
          <p:nvPicPr>
            <p:cNvPr id="13" name="Picture 3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00505">
              <a:off x="7967033" y="763342"/>
              <a:ext cx="584985" cy="30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6" name="Table 15"/>
          <p:cNvGraphicFramePr>
            <a:graphicFrameLocks noGrp="1"/>
          </p:cNvGraphicFramePr>
          <p:nvPr>
            <p:extLst>
              <p:ext uri="{D42A27DB-BD31-4B8C-83A1-F6EECF244321}">
                <p14:modId xmlns:p14="http://schemas.microsoft.com/office/powerpoint/2010/main" val="8429308"/>
              </p:ext>
            </p:extLst>
          </p:nvPr>
        </p:nvGraphicFramePr>
        <p:xfrm>
          <a:off x="285000" y="1206499"/>
          <a:ext cx="9416435" cy="5372101"/>
        </p:xfrm>
        <a:graphic>
          <a:graphicData uri="http://schemas.openxmlformats.org/drawingml/2006/table">
            <a:tbl>
              <a:tblPr firstRow="1" bandRow="1">
                <a:tableStyleId>{5C22544A-7EE6-4342-B048-85BDC9FD1C3A}</a:tableStyleId>
              </a:tblPr>
              <a:tblGrid>
                <a:gridCol w="1883287">
                  <a:extLst>
                    <a:ext uri="{9D8B030D-6E8A-4147-A177-3AD203B41FA5}">
                      <a16:colId xmlns:a16="http://schemas.microsoft.com/office/drawing/2014/main" xmlns="" val="20000"/>
                    </a:ext>
                  </a:extLst>
                </a:gridCol>
                <a:gridCol w="1883287">
                  <a:extLst>
                    <a:ext uri="{9D8B030D-6E8A-4147-A177-3AD203B41FA5}">
                      <a16:colId xmlns:a16="http://schemas.microsoft.com/office/drawing/2014/main" xmlns="" val="20001"/>
                    </a:ext>
                  </a:extLst>
                </a:gridCol>
                <a:gridCol w="1883287">
                  <a:extLst>
                    <a:ext uri="{9D8B030D-6E8A-4147-A177-3AD203B41FA5}">
                      <a16:colId xmlns:a16="http://schemas.microsoft.com/office/drawing/2014/main" xmlns="" val="20002"/>
                    </a:ext>
                  </a:extLst>
                </a:gridCol>
                <a:gridCol w="1883287">
                  <a:extLst>
                    <a:ext uri="{9D8B030D-6E8A-4147-A177-3AD203B41FA5}">
                      <a16:colId xmlns:a16="http://schemas.microsoft.com/office/drawing/2014/main" xmlns="" val="20003"/>
                    </a:ext>
                  </a:extLst>
                </a:gridCol>
                <a:gridCol w="1883287">
                  <a:extLst>
                    <a:ext uri="{9D8B030D-6E8A-4147-A177-3AD203B41FA5}">
                      <a16:colId xmlns:a16="http://schemas.microsoft.com/office/drawing/2014/main" xmlns="" val="20004"/>
                    </a:ext>
                  </a:extLst>
                </a:gridCol>
              </a:tblGrid>
              <a:tr h="739315">
                <a:tc>
                  <a:txBody>
                    <a:bodyPr/>
                    <a:lstStyle/>
                    <a:p>
                      <a:endParaRPr lang="en-GB" dirty="0"/>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Properties and characteristics</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How they could be used</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Advantages</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Disadvantages</a:t>
                      </a:r>
                    </a:p>
                  </a:txBody>
                  <a:tcPr/>
                </a:tc>
                <a:extLst>
                  <a:ext uri="{0D108BD9-81ED-4DB2-BD59-A6C34878D82A}">
                    <a16:rowId xmlns:a16="http://schemas.microsoft.com/office/drawing/2014/main" xmlns="" val="10000"/>
                  </a:ext>
                </a:extLst>
              </a:tr>
              <a:tr h="2316393">
                <a:tc>
                  <a:txBody>
                    <a:bodyPr/>
                    <a:lstStyle/>
                    <a:p>
                      <a:r>
                        <a:rPr lang="en-GB" dirty="0"/>
                        <a:t>Plain weave (calico fabric)</a:t>
                      </a:r>
                    </a:p>
                  </a:txBody>
                  <a:tcPr/>
                </a:tc>
                <a:tc>
                  <a:txBody>
                    <a:bodyPr/>
                    <a:lstStyle/>
                    <a:p>
                      <a:endParaRPr lang="en-GB"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10001"/>
                  </a:ext>
                </a:extLst>
              </a:tr>
              <a:tr h="2316393">
                <a:tc>
                  <a:txBody>
                    <a:bodyPr/>
                    <a:lstStyle/>
                    <a:p>
                      <a:r>
                        <a:rPr lang="en-GB" dirty="0"/>
                        <a:t>Twill weave (denim fabric)</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47973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114300" y="114300"/>
            <a:ext cx="9639300" cy="65913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TextBox 5"/>
          <p:cNvSpPr txBox="1"/>
          <p:nvPr/>
        </p:nvSpPr>
        <p:spPr>
          <a:xfrm>
            <a:off x="114300" y="114300"/>
            <a:ext cx="6945406" cy="553998"/>
          </a:xfrm>
          <a:prstGeom prst="rect">
            <a:avLst/>
          </a:prstGeom>
          <a:noFill/>
        </p:spPr>
        <p:txBody>
          <a:bodyPr wrap="square" rtlCol="0">
            <a:spAutoFit/>
          </a:bodyPr>
          <a:lstStyle/>
          <a:p>
            <a:r>
              <a:rPr lang="en-GB" sz="1500" b="1" dirty="0">
                <a:effectLst>
                  <a:outerShdw blurRad="38100" dist="38100" dir="2700000" algn="tl">
                    <a:srgbClr val="000000">
                      <a:alpha val="43137"/>
                    </a:srgbClr>
                  </a:outerShdw>
                </a:effectLst>
                <a:latin typeface="Tahoma" pitchFamily="34" charset="0"/>
                <a:cs typeface="Tahoma" pitchFamily="34" charset="0"/>
              </a:rPr>
              <a:t>1.11 fabrics and fibres</a:t>
            </a:r>
          </a:p>
          <a:p>
            <a:endParaRPr lang="en-GB" sz="1500" i="1" dirty="0">
              <a:latin typeface="Tahoma" pitchFamily="34" charset="0"/>
              <a:cs typeface="Tahoma" pitchFamily="34" charset="0"/>
            </a:endParaRPr>
          </a:p>
        </p:txBody>
      </p:sp>
      <p:grpSp>
        <p:nvGrpSpPr>
          <p:cNvPr id="7" name="Group 6"/>
          <p:cNvGrpSpPr/>
          <p:nvPr/>
        </p:nvGrpSpPr>
        <p:grpSpPr>
          <a:xfrm>
            <a:off x="5846885" y="226631"/>
            <a:ext cx="1466787" cy="329335"/>
            <a:chOff x="7967033" y="738388"/>
            <a:chExt cx="1466787" cy="329335"/>
          </a:xfrm>
        </p:grpSpPr>
        <p:sp>
          <p:nvSpPr>
            <p:cNvPr id="8" name="TextBox 7"/>
            <p:cNvSpPr txBox="1"/>
            <p:nvPr/>
          </p:nvSpPr>
          <p:spPr>
            <a:xfrm>
              <a:off x="8138420" y="738388"/>
              <a:ext cx="1295400" cy="276999"/>
            </a:xfrm>
            <a:prstGeom prst="rect">
              <a:avLst/>
            </a:prstGeom>
            <a:noFill/>
          </p:spPr>
          <p:txBody>
            <a:bodyPr wrap="square" rtlCol="0">
              <a:spAutoFit/>
            </a:bodyPr>
            <a:lstStyle/>
            <a:p>
              <a:r>
                <a:rPr lang="en-GB" sz="1200" dirty="0"/>
                <a:t>Pages 47-51</a:t>
              </a:r>
            </a:p>
          </p:txBody>
        </p:sp>
        <p:pic>
          <p:nvPicPr>
            <p:cNvPr id="9" name="Picture 3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00505">
              <a:off x="7967033" y="763342"/>
              <a:ext cx="584985" cy="30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1" name="Table 10"/>
          <p:cNvGraphicFramePr>
            <a:graphicFrameLocks noGrp="1"/>
          </p:cNvGraphicFramePr>
          <p:nvPr>
            <p:extLst>
              <p:ext uri="{D42A27DB-BD31-4B8C-83A1-F6EECF244321}">
                <p14:modId xmlns:p14="http://schemas.microsoft.com/office/powerpoint/2010/main" val="1645907024"/>
              </p:ext>
            </p:extLst>
          </p:nvPr>
        </p:nvGraphicFramePr>
        <p:xfrm>
          <a:off x="285000" y="1854200"/>
          <a:ext cx="9416435" cy="4724400"/>
        </p:xfrm>
        <a:graphic>
          <a:graphicData uri="http://schemas.openxmlformats.org/drawingml/2006/table">
            <a:tbl>
              <a:tblPr firstRow="1" bandRow="1">
                <a:tableStyleId>{5C22544A-7EE6-4342-B048-85BDC9FD1C3A}</a:tableStyleId>
              </a:tblPr>
              <a:tblGrid>
                <a:gridCol w="1883287">
                  <a:extLst>
                    <a:ext uri="{9D8B030D-6E8A-4147-A177-3AD203B41FA5}">
                      <a16:colId xmlns:a16="http://schemas.microsoft.com/office/drawing/2014/main" xmlns="" val="20000"/>
                    </a:ext>
                  </a:extLst>
                </a:gridCol>
                <a:gridCol w="1883287">
                  <a:extLst>
                    <a:ext uri="{9D8B030D-6E8A-4147-A177-3AD203B41FA5}">
                      <a16:colId xmlns:a16="http://schemas.microsoft.com/office/drawing/2014/main" xmlns="" val="20001"/>
                    </a:ext>
                  </a:extLst>
                </a:gridCol>
                <a:gridCol w="1883287">
                  <a:extLst>
                    <a:ext uri="{9D8B030D-6E8A-4147-A177-3AD203B41FA5}">
                      <a16:colId xmlns:a16="http://schemas.microsoft.com/office/drawing/2014/main" xmlns="" val="20002"/>
                    </a:ext>
                  </a:extLst>
                </a:gridCol>
                <a:gridCol w="1883287">
                  <a:extLst>
                    <a:ext uri="{9D8B030D-6E8A-4147-A177-3AD203B41FA5}">
                      <a16:colId xmlns:a16="http://schemas.microsoft.com/office/drawing/2014/main" xmlns="" val="20003"/>
                    </a:ext>
                  </a:extLst>
                </a:gridCol>
                <a:gridCol w="1883287">
                  <a:extLst>
                    <a:ext uri="{9D8B030D-6E8A-4147-A177-3AD203B41FA5}">
                      <a16:colId xmlns:a16="http://schemas.microsoft.com/office/drawing/2014/main" xmlns="" val="20004"/>
                    </a:ext>
                  </a:extLst>
                </a:gridCol>
              </a:tblGrid>
              <a:tr h="650178">
                <a:tc>
                  <a:txBody>
                    <a:bodyPr/>
                    <a:lstStyle/>
                    <a:p>
                      <a:endParaRPr lang="en-GB" dirty="0"/>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Properties and characteristics</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How they could be used</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Advantages</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Disadvantages</a:t>
                      </a:r>
                    </a:p>
                  </a:txBody>
                  <a:tcPr/>
                </a:tc>
                <a:extLst>
                  <a:ext uri="{0D108BD9-81ED-4DB2-BD59-A6C34878D82A}">
                    <a16:rowId xmlns:a16="http://schemas.microsoft.com/office/drawing/2014/main" xmlns="" val="10000"/>
                  </a:ext>
                </a:extLst>
              </a:tr>
              <a:tr h="2037111">
                <a:tc>
                  <a:txBody>
                    <a:bodyPr/>
                    <a:lstStyle/>
                    <a:p>
                      <a:r>
                        <a:rPr lang="en-GB" dirty="0"/>
                        <a:t>Felted Wool </a:t>
                      </a:r>
                    </a:p>
                  </a:txBody>
                  <a:tcPr/>
                </a:tc>
                <a:tc>
                  <a:txBody>
                    <a:bodyPr/>
                    <a:lstStyle/>
                    <a:p>
                      <a:endParaRPr lang="en-GB"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10001"/>
                  </a:ext>
                </a:extLst>
              </a:tr>
              <a:tr h="2037111">
                <a:tc>
                  <a:txBody>
                    <a:bodyPr/>
                    <a:lstStyle/>
                    <a:p>
                      <a:r>
                        <a:rPr lang="en-GB" dirty="0"/>
                        <a:t>Bonded fibres </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xmlns="" val="10002"/>
                  </a:ext>
                </a:extLst>
              </a:tr>
            </a:tbl>
          </a:graphicData>
        </a:graphic>
      </p:graphicFrame>
      <p:sp>
        <p:nvSpPr>
          <p:cNvPr id="12" name="TextBox 11"/>
          <p:cNvSpPr txBox="1"/>
          <p:nvPr/>
        </p:nvSpPr>
        <p:spPr>
          <a:xfrm>
            <a:off x="243896" y="669752"/>
            <a:ext cx="9255704" cy="830997"/>
          </a:xfrm>
          <a:prstGeom prst="rect">
            <a:avLst/>
          </a:prstGeom>
          <a:noFill/>
        </p:spPr>
        <p:txBody>
          <a:bodyPr wrap="square" rtlCol="0">
            <a:spAutoFit/>
          </a:bodyPr>
          <a:lstStyle/>
          <a:p>
            <a:r>
              <a:rPr lang="en-GB" sz="1200" b="1" dirty="0">
                <a:latin typeface="Tahoma" panose="020B0604030504040204" pitchFamily="34" charset="0"/>
                <a:ea typeface="Tahoma" panose="020B0604030504040204" pitchFamily="34" charset="0"/>
                <a:cs typeface="Tahoma" panose="020B0604030504040204" pitchFamily="34" charset="0"/>
              </a:rPr>
              <a:t>Non woven textiles</a:t>
            </a:r>
          </a:p>
          <a:p>
            <a:endParaRPr lang="en-GB" sz="1200" b="1"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Fibres and layered at different angles to form a web, joined either by felting or bonding. Bonding joins the fibres with heat, solvents or adhesives, so is cheap to produce but not as strong as woven or knitted fabrics.</a:t>
            </a:r>
          </a:p>
        </p:txBody>
      </p:sp>
    </p:spTree>
    <p:extLst>
      <p:ext uri="{BB962C8B-B14F-4D97-AF65-F5344CB8AC3E}">
        <p14:creationId xmlns:p14="http://schemas.microsoft.com/office/powerpoint/2010/main" val="2548706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114300" y="114300"/>
            <a:ext cx="9639300" cy="65913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TextBox 5"/>
          <p:cNvSpPr txBox="1"/>
          <p:nvPr/>
        </p:nvSpPr>
        <p:spPr>
          <a:xfrm>
            <a:off x="114300" y="114300"/>
            <a:ext cx="6945406" cy="553998"/>
          </a:xfrm>
          <a:prstGeom prst="rect">
            <a:avLst/>
          </a:prstGeom>
          <a:noFill/>
        </p:spPr>
        <p:txBody>
          <a:bodyPr wrap="square" rtlCol="0">
            <a:spAutoFit/>
          </a:bodyPr>
          <a:lstStyle/>
          <a:p>
            <a:r>
              <a:rPr lang="en-GB" sz="1500" b="1" dirty="0">
                <a:effectLst>
                  <a:outerShdw blurRad="38100" dist="38100" dir="2700000" algn="tl">
                    <a:srgbClr val="000000">
                      <a:alpha val="43137"/>
                    </a:srgbClr>
                  </a:outerShdw>
                </a:effectLst>
                <a:latin typeface="Tahoma" pitchFamily="34" charset="0"/>
                <a:cs typeface="Tahoma" pitchFamily="34" charset="0"/>
              </a:rPr>
              <a:t>1.11 fabrics and fibres</a:t>
            </a:r>
          </a:p>
          <a:p>
            <a:endParaRPr lang="en-GB" sz="1500" i="1" dirty="0">
              <a:latin typeface="Tahoma" pitchFamily="34" charset="0"/>
              <a:cs typeface="Tahoma" pitchFamily="34" charset="0"/>
            </a:endParaRPr>
          </a:p>
        </p:txBody>
      </p:sp>
      <p:grpSp>
        <p:nvGrpSpPr>
          <p:cNvPr id="7" name="Group 6"/>
          <p:cNvGrpSpPr/>
          <p:nvPr/>
        </p:nvGrpSpPr>
        <p:grpSpPr>
          <a:xfrm>
            <a:off x="5846885" y="226631"/>
            <a:ext cx="1466787" cy="329335"/>
            <a:chOff x="7967033" y="738388"/>
            <a:chExt cx="1466787" cy="329335"/>
          </a:xfrm>
        </p:grpSpPr>
        <p:sp>
          <p:nvSpPr>
            <p:cNvPr id="8" name="TextBox 7"/>
            <p:cNvSpPr txBox="1"/>
            <p:nvPr/>
          </p:nvSpPr>
          <p:spPr>
            <a:xfrm>
              <a:off x="8138420" y="738388"/>
              <a:ext cx="1295400" cy="276999"/>
            </a:xfrm>
            <a:prstGeom prst="rect">
              <a:avLst/>
            </a:prstGeom>
            <a:noFill/>
          </p:spPr>
          <p:txBody>
            <a:bodyPr wrap="square" rtlCol="0">
              <a:spAutoFit/>
            </a:bodyPr>
            <a:lstStyle/>
            <a:p>
              <a:r>
                <a:rPr lang="en-GB" sz="1200" dirty="0"/>
                <a:t>Pages 47-51</a:t>
              </a:r>
            </a:p>
          </p:txBody>
        </p:sp>
        <p:pic>
          <p:nvPicPr>
            <p:cNvPr id="9" name="Picture 3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00505">
              <a:off x="7967033" y="763342"/>
              <a:ext cx="584985" cy="30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243896" y="669752"/>
            <a:ext cx="9255704" cy="461665"/>
          </a:xfrm>
          <a:prstGeom prst="rect">
            <a:avLst/>
          </a:prstGeom>
          <a:noFill/>
        </p:spPr>
        <p:txBody>
          <a:bodyPr wrap="square" rtlCol="0">
            <a:spAutoFit/>
          </a:bodyPr>
          <a:lstStyle/>
          <a:p>
            <a:r>
              <a:rPr lang="en-GB" sz="1200" b="1" dirty="0">
                <a:latin typeface="Tahoma" panose="020B0604030504040204" pitchFamily="34" charset="0"/>
                <a:ea typeface="Tahoma" panose="020B0604030504040204" pitchFamily="34" charset="0"/>
                <a:cs typeface="Tahoma" panose="020B0604030504040204" pitchFamily="34" charset="0"/>
              </a:rPr>
              <a:t>Knitted textiles</a:t>
            </a:r>
          </a:p>
          <a:p>
            <a:r>
              <a:rPr lang="en-GB" sz="1200" dirty="0">
                <a:latin typeface="Tahoma" panose="020B0604030504040204" pitchFamily="34" charset="0"/>
                <a:ea typeface="Tahoma" panose="020B0604030504040204" pitchFamily="34" charset="0"/>
                <a:cs typeface="Tahoma" panose="020B0604030504040204" pitchFamily="34" charset="0"/>
              </a:rPr>
              <a:t>Are constructed from interlocking loops of yarn and are either warp or weft. </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501" t="17142" r="57331" b="49132"/>
          <a:stretch/>
        </p:blipFill>
        <p:spPr bwMode="auto">
          <a:xfrm>
            <a:off x="315742" y="1207405"/>
            <a:ext cx="2233748" cy="2467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4260" t="51911" r="57028" b="14087"/>
          <a:stretch/>
        </p:blipFill>
        <p:spPr bwMode="auto">
          <a:xfrm>
            <a:off x="3047363" y="1131417"/>
            <a:ext cx="2751468" cy="28109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449705" y="3674472"/>
            <a:ext cx="2533338" cy="1938992"/>
          </a:xfrm>
          <a:prstGeom prst="rect">
            <a:avLst/>
          </a:prstGeom>
          <a:noFill/>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Weft-knitted fabric is made by looping together long lengths of yarn. It can be made by hand or machine. The yarn runs in rows across the fabric. If a stitch is dropped it will ladder down the length of the fabric. The fabric is stretchy and comfortable and is used for socks, T-shirts and jumpers.</a:t>
            </a:r>
          </a:p>
        </p:txBody>
      </p:sp>
      <p:sp>
        <p:nvSpPr>
          <p:cNvPr id="15" name="TextBox 14"/>
          <p:cNvSpPr txBox="1"/>
          <p:nvPr/>
        </p:nvSpPr>
        <p:spPr>
          <a:xfrm>
            <a:off x="3592994" y="3826872"/>
            <a:ext cx="2533338" cy="1569660"/>
          </a:xfrm>
          <a:prstGeom prst="rect">
            <a:avLst/>
          </a:prstGeom>
          <a:noFill/>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In warp-knitted fabric the loops interlock vertically along the length of the fabric. Warp knits are slightly stretchy and do not ladder. Warp-knitted fabric is made by machine. It is used for swimwear, underwear and geotextiles</a:t>
            </a:r>
          </a:p>
        </p:txBody>
      </p:sp>
      <p:sp>
        <p:nvSpPr>
          <p:cNvPr id="13" name="TextBox 12"/>
          <p:cNvSpPr txBox="1"/>
          <p:nvPr/>
        </p:nvSpPr>
        <p:spPr>
          <a:xfrm>
            <a:off x="6240580" y="889171"/>
            <a:ext cx="3259020" cy="3139321"/>
          </a:xfrm>
          <a:prstGeom prst="rect">
            <a:avLst/>
          </a:prstGeom>
          <a:noFill/>
          <a:ln>
            <a:solidFill>
              <a:schemeClr val="tx1"/>
            </a:solidFill>
            <a:prstDash val="lgDashDot"/>
          </a:ln>
        </p:spPr>
        <p:txBody>
          <a:bodyPr wrap="square" rtlCol="0">
            <a:spAutoFit/>
          </a:bodyPr>
          <a:lstStyle/>
          <a:p>
            <a:r>
              <a:rPr lang="en-GB" b="1" u="sng" dirty="0"/>
              <a:t>Key points to remember:</a:t>
            </a:r>
          </a:p>
          <a:p>
            <a:pPr marL="285750" indent="-285750">
              <a:buFont typeface="Wingdings" panose="05000000000000000000" pitchFamily="2" charset="2"/>
              <a:buChar char="ü"/>
            </a:pPr>
            <a:r>
              <a:rPr lang="en-GB" dirty="0"/>
              <a:t>Natural fibres come from plants and animals.</a:t>
            </a:r>
          </a:p>
          <a:p>
            <a:pPr marL="285750" indent="-285750">
              <a:buFont typeface="Wingdings" panose="05000000000000000000" pitchFamily="2" charset="2"/>
              <a:buChar char="ü"/>
            </a:pPr>
            <a:r>
              <a:rPr lang="en-GB" dirty="0"/>
              <a:t>Synthetic fibres are artificially made using petrol and oil.</a:t>
            </a:r>
          </a:p>
          <a:p>
            <a:pPr marL="285750" indent="-285750">
              <a:buFont typeface="Wingdings" panose="05000000000000000000" pitchFamily="2" charset="2"/>
              <a:buChar char="ü"/>
            </a:pPr>
            <a:r>
              <a:rPr lang="en-GB" dirty="0"/>
              <a:t>The two main types of weave are plain and twill.</a:t>
            </a:r>
          </a:p>
          <a:p>
            <a:pPr marL="285750" indent="-285750">
              <a:buFont typeface="Wingdings" panose="05000000000000000000" pitchFamily="2" charset="2"/>
              <a:buChar char="ü"/>
            </a:pPr>
            <a:r>
              <a:rPr lang="en-GB" dirty="0"/>
              <a:t>Non woven fabrics are made either by felting or bonding.</a:t>
            </a:r>
          </a:p>
          <a:p>
            <a:pPr marL="285750" indent="-285750">
              <a:buFont typeface="Wingdings" panose="05000000000000000000" pitchFamily="2" charset="2"/>
              <a:buChar char="ü"/>
            </a:pPr>
            <a:r>
              <a:rPr lang="en-GB" dirty="0"/>
              <a:t>Knitted fabrics are either warp or weft knitted.</a:t>
            </a:r>
          </a:p>
        </p:txBody>
      </p:sp>
    </p:spTree>
    <p:extLst>
      <p:ext uri="{BB962C8B-B14F-4D97-AF65-F5344CB8AC3E}">
        <p14:creationId xmlns:p14="http://schemas.microsoft.com/office/powerpoint/2010/main" val="178982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114300" y="114300"/>
            <a:ext cx="9639300" cy="65913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TextBox 5"/>
          <p:cNvSpPr txBox="1"/>
          <p:nvPr/>
        </p:nvSpPr>
        <p:spPr>
          <a:xfrm>
            <a:off x="114300" y="114300"/>
            <a:ext cx="6945406" cy="553998"/>
          </a:xfrm>
          <a:prstGeom prst="rect">
            <a:avLst/>
          </a:prstGeom>
          <a:noFill/>
        </p:spPr>
        <p:txBody>
          <a:bodyPr wrap="square" rtlCol="0">
            <a:spAutoFit/>
          </a:bodyPr>
          <a:lstStyle/>
          <a:p>
            <a:r>
              <a:rPr lang="en-GB" sz="1500" b="1" dirty="0">
                <a:effectLst>
                  <a:outerShdw blurRad="38100" dist="38100" dir="2700000" algn="tl">
                    <a:srgbClr val="000000">
                      <a:alpha val="43137"/>
                    </a:srgbClr>
                  </a:outerShdw>
                </a:effectLst>
                <a:latin typeface="Tahoma" pitchFamily="34" charset="0"/>
                <a:cs typeface="Tahoma" pitchFamily="34" charset="0"/>
              </a:rPr>
              <a:t>1.11 fabrics and fibres</a:t>
            </a:r>
          </a:p>
          <a:p>
            <a:endParaRPr lang="en-GB" sz="1500" i="1" dirty="0">
              <a:latin typeface="Tahoma" pitchFamily="34" charset="0"/>
              <a:cs typeface="Tahoma" pitchFamily="34" charset="0"/>
            </a:endParaRPr>
          </a:p>
        </p:txBody>
      </p:sp>
      <p:grpSp>
        <p:nvGrpSpPr>
          <p:cNvPr id="7" name="Group 6"/>
          <p:cNvGrpSpPr/>
          <p:nvPr/>
        </p:nvGrpSpPr>
        <p:grpSpPr>
          <a:xfrm>
            <a:off x="5846885" y="226631"/>
            <a:ext cx="1466787" cy="329335"/>
            <a:chOff x="7967033" y="738388"/>
            <a:chExt cx="1466787" cy="329335"/>
          </a:xfrm>
        </p:grpSpPr>
        <p:sp>
          <p:nvSpPr>
            <p:cNvPr id="8" name="TextBox 7"/>
            <p:cNvSpPr txBox="1"/>
            <p:nvPr/>
          </p:nvSpPr>
          <p:spPr>
            <a:xfrm>
              <a:off x="8138420" y="738388"/>
              <a:ext cx="1295400" cy="276999"/>
            </a:xfrm>
            <a:prstGeom prst="rect">
              <a:avLst/>
            </a:prstGeom>
            <a:noFill/>
          </p:spPr>
          <p:txBody>
            <a:bodyPr wrap="square" rtlCol="0">
              <a:spAutoFit/>
            </a:bodyPr>
            <a:lstStyle/>
            <a:p>
              <a:r>
                <a:rPr lang="en-GB" sz="1200" dirty="0"/>
                <a:t>Pages 47-51</a:t>
              </a:r>
            </a:p>
          </p:txBody>
        </p:sp>
        <p:pic>
          <p:nvPicPr>
            <p:cNvPr id="9" name="Picture 3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00505">
              <a:off x="7967033" y="763342"/>
              <a:ext cx="584985" cy="30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3162932" y="2953060"/>
            <a:ext cx="2316885" cy="461665"/>
          </a:xfrm>
          <a:prstGeom prst="rect">
            <a:avLst/>
          </a:prstGeom>
          <a:noFill/>
          <a:ln>
            <a:solidFill>
              <a:schemeClr val="tx1"/>
            </a:solidFill>
            <a:prstDash val="lgDashDot"/>
          </a:ln>
        </p:spPr>
        <p:txBody>
          <a:bodyPr wrap="square" rtlCol="0">
            <a:spAutoFit/>
          </a:bodyPr>
          <a:lstStyle/>
          <a:p>
            <a:pPr algn="ctr"/>
            <a:r>
              <a:rPr lang="en-GB" sz="1200" b="1" dirty="0">
                <a:latin typeface="Tahoma" panose="020B0604030504040204" pitchFamily="34" charset="0"/>
                <a:ea typeface="Tahoma" panose="020B0604030504040204" pitchFamily="34" charset="0"/>
                <a:cs typeface="Tahoma" panose="020B0604030504040204" pitchFamily="34" charset="0"/>
              </a:rPr>
              <a:t>Properties of fibres</a:t>
            </a:r>
          </a:p>
          <a:p>
            <a:pPr algn="ctr"/>
            <a:r>
              <a:rPr lang="en-GB" sz="1200" b="1" dirty="0">
                <a:latin typeface="Tahoma" panose="020B0604030504040204" pitchFamily="34" charset="0"/>
                <a:ea typeface="Tahoma" panose="020B0604030504040204" pitchFamily="34" charset="0"/>
                <a:cs typeface="Tahoma" panose="020B0604030504040204" pitchFamily="34" charset="0"/>
              </a:rPr>
              <a:t>And textiles</a:t>
            </a:r>
          </a:p>
        </p:txBody>
      </p:sp>
      <p:sp>
        <p:nvSpPr>
          <p:cNvPr id="12" name="TextBox 11"/>
          <p:cNvSpPr txBox="1"/>
          <p:nvPr/>
        </p:nvSpPr>
        <p:spPr>
          <a:xfrm>
            <a:off x="284813" y="668298"/>
            <a:ext cx="4122295" cy="2031325"/>
          </a:xfrm>
          <a:prstGeom prst="rect">
            <a:avLst/>
          </a:prstGeom>
          <a:noFill/>
          <a:ln>
            <a:solidFill>
              <a:schemeClr val="tx1"/>
            </a:solidFill>
          </a:ln>
        </p:spPr>
        <p:txBody>
          <a:bodyPr wrap="square" rtlCol="0">
            <a:spAutoFit/>
          </a:bodyPr>
          <a:lstStyle/>
          <a:p>
            <a:pPr algn="ctr"/>
            <a:r>
              <a:rPr lang="en-GB" b="1" u="sng" dirty="0"/>
              <a:t>Elasticity: Amount of stretch </a:t>
            </a:r>
          </a:p>
          <a:p>
            <a:endParaRPr lang="en-GB" dirty="0"/>
          </a:p>
          <a:p>
            <a:endParaRPr lang="en-GB" dirty="0"/>
          </a:p>
          <a:p>
            <a:endParaRPr lang="en-GB" dirty="0"/>
          </a:p>
          <a:p>
            <a:endParaRPr lang="en-GB" dirty="0"/>
          </a:p>
          <a:p>
            <a:endParaRPr lang="en-GB" dirty="0"/>
          </a:p>
          <a:p>
            <a:endParaRPr lang="en-GB" dirty="0"/>
          </a:p>
        </p:txBody>
      </p:sp>
      <p:sp>
        <p:nvSpPr>
          <p:cNvPr id="13" name="TextBox 12"/>
          <p:cNvSpPr txBox="1"/>
          <p:nvPr/>
        </p:nvSpPr>
        <p:spPr>
          <a:xfrm>
            <a:off x="5631305" y="711875"/>
            <a:ext cx="4122295" cy="2308324"/>
          </a:xfrm>
          <a:prstGeom prst="rect">
            <a:avLst/>
          </a:prstGeom>
          <a:noFill/>
          <a:ln>
            <a:solidFill>
              <a:schemeClr val="tx1"/>
            </a:solidFill>
          </a:ln>
        </p:spPr>
        <p:txBody>
          <a:bodyPr wrap="square" rtlCol="0">
            <a:spAutoFit/>
          </a:bodyPr>
          <a:lstStyle/>
          <a:p>
            <a:pPr algn="ctr"/>
            <a:r>
              <a:rPr lang="en-GB" b="1" u="sng" dirty="0"/>
              <a:t>Resilience: resistance to being deformed or compressed</a:t>
            </a:r>
          </a:p>
          <a:p>
            <a:endParaRPr lang="en-GB" dirty="0"/>
          </a:p>
          <a:p>
            <a:endParaRPr lang="en-GB" dirty="0"/>
          </a:p>
          <a:p>
            <a:endParaRPr lang="en-GB" dirty="0"/>
          </a:p>
          <a:p>
            <a:endParaRPr lang="en-GB" dirty="0"/>
          </a:p>
          <a:p>
            <a:endParaRPr lang="en-GB" dirty="0"/>
          </a:p>
          <a:p>
            <a:endParaRPr lang="en-GB" dirty="0"/>
          </a:p>
        </p:txBody>
      </p:sp>
      <p:sp>
        <p:nvSpPr>
          <p:cNvPr id="14" name="TextBox 13"/>
          <p:cNvSpPr txBox="1"/>
          <p:nvPr/>
        </p:nvSpPr>
        <p:spPr>
          <a:xfrm>
            <a:off x="1409075" y="3968632"/>
            <a:ext cx="5796271" cy="2031325"/>
          </a:xfrm>
          <a:prstGeom prst="rect">
            <a:avLst/>
          </a:prstGeom>
          <a:noFill/>
          <a:ln>
            <a:solidFill>
              <a:schemeClr val="tx1"/>
            </a:solidFill>
          </a:ln>
        </p:spPr>
        <p:txBody>
          <a:bodyPr wrap="square" rtlCol="0">
            <a:spAutoFit/>
          </a:bodyPr>
          <a:lstStyle/>
          <a:p>
            <a:pPr algn="ctr"/>
            <a:r>
              <a:rPr lang="en-GB" b="1" u="sng" dirty="0"/>
              <a:t>Durability: ability to resist wear</a:t>
            </a:r>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35512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114300" y="114300"/>
            <a:ext cx="9639300" cy="65913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TextBox 5"/>
          <p:cNvSpPr txBox="1"/>
          <p:nvPr/>
        </p:nvSpPr>
        <p:spPr>
          <a:xfrm>
            <a:off x="114300" y="114300"/>
            <a:ext cx="6945406" cy="553998"/>
          </a:xfrm>
          <a:prstGeom prst="rect">
            <a:avLst/>
          </a:prstGeom>
          <a:noFill/>
        </p:spPr>
        <p:txBody>
          <a:bodyPr wrap="square" rtlCol="0">
            <a:spAutoFit/>
          </a:bodyPr>
          <a:lstStyle/>
          <a:p>
            <a:r>
              <a:rPr lang="en-GB" sz="1500" b="1" dirty="0">
                <a:effectLst>
                  <a:outerShdw blurRad="38100" dist="38100" dir="2700000" algn="tl">
                    <a:srgbClr val="000000">
                      <a:alpha val="43137"/>
                    </a:srgbClr>
                  </a:outerShdw>
                </a:effectLst>
                <a:latin typeface="Tahoma" pitchFamily="34" charset="0"/>
                <a:cs typeface="Tahoma" pitchFamily="34" charset="0"/>
              </a:rPr>
              <a:t>1.11 fabrics and fibres</a:t>
            </a:r>
          </a:p>
          <a:p>
            <a:endParaRPr lang="en-GB" sz="1500" i="1" dirty="0">
              <a:latin typeface="Tahoma" pitchFamily="34" charset="0"/>
              <a:cs typeface="Tahoma" pitchFamily="34" charset="0"/>
            </a:endParaRPr>
          </a:p>
        </p:txBody>
      </p:sp>
      <p:grpSp>
        <p:nvGrpSpPr>
          <p:cNvPr id="7" name="Group 6"/>
          <p:cNvGrpSpPr/>
          <p:nvPr/>
        </p:nvGrpSpPr>
        <p:grpSpPr>
          <a:xfrm>
            <a:off x="5846885" y="226631"/>
            <a:ext cx="1466787" cy="329335"/>
            <a:chOff x="7967033" y="738388"/>
            <a:chExt cx="1466787" cy="329335"/>
          </a:xfrm>
        </p:grpSpPr>
        <p:sp>
          <p:nvSpPr>
            <p:cNvPr id="8" name="TextBox 7"/>
            <p:cNvSpPr txBox="1"/>
            <p:nvPr/>
          </p:nvSpPr>
          <p:spPr>
            <a:xfrm>
              <a:off x="8138420" y="738388"/>
              <a:ext cx="1295400" cy="276999"/>
            </a:xfrm>
            <a:prstGeom prst="rect">
              <a:avLst/>
            </a:prstGeom>
            <a:noFill/>
          </p:spPr>
          <p:txBody>
            <a:bodyPr wrap="square" rtlCol="0">
              <a:spAutoFit/>
            </a:bodyPr>
            <a:lstStyle/>
            <a:p>
              <a:r>
                <a:rPr lang="en-GB" sz="1200" dirty="0"/>
                <a:t>Pages 47-51</a:t>
              </a:r>
            </a:p>
          </p:txBody>
        </p:sp>
        <p:pic>
          <p:nvPicPr>
            <p:cNvPr id="9" name="Picture 3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00505">
              <a:off x="7967033" y="763342"/>
              <a:ext cx="584985" cy="30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254833" y="668298"/>
            <a:ext cx="9448227" cy="5262979"/>
          </a:xfrm>
          <a:prstGeom prst="rect">
            <a:avLst/>
          </a:prstGeom>
          <a:noFill/>
        </p:spPr>
        <p:txBody>
          <a:bodyPr wrap="square" rtlCol="0">
            <a:spAutoFit/>
          </a:bodyPr>
          <a:lstStyle/>
          <a:p>
            <a:r>
              <a:rPr lang="en-GB" sz="1200" b="1" dirty="0">
                <a:latin typeface="Tahoma" panose="020B0604030504040204" pitchFamily="34" charset="0"/>
                <a:ea typeface="Tahoma" panose="020B0604030504040204" pitchFamily="34" charset="0"/>
                <a:cs typeface="Tahoma" panose="020B0604030504040204" pitchFamily="34" charset="0"/>
              </a:rPr>
              <a:t>Exam style questions:</a:t>
            </a: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Describe the advantages and disadvantages of cotton (2) </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Explain how felt is made ( 2)</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Explain why a test for elasticity would be important when choosing fabrics for swimwear (4)</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Explain one benefit of using wool felt for constructing the hat shown in the</a:t>
            </a:r>
          </a:p>
          <a:p>
            <a:r>
              <a:rPr lang="en-GB" sz="1200" dirty="0">
                <a:latin typeface="Tahoma" panose="020B0604030504040204" pitchFamily="34" charset="0"/>
                <a:ea typeface="Tahoma" panose="020B0604030504040204" pitchFamily="34" charset="0"/>
                <a:cs typeface="Tahoma" panose="020B0604030504040204" pitchFamily="34" charset="0"/>
              </a:rPr>
              <a:t> image (2marks)</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Explain one disadvantage of using felt for the hat (1mark) </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What are the advantages and disadvantages of using wool felt in a hat? (2 marks) </a:t>
            </a:r>
          </a:p>
        </p:txBody>
      </p:sp>
      <p:pic>
        <p:nvPicPr>
          <p:cNvPr id="3074" name="Picture 2" descr="Image result for felt ha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1852" y="2616495"/>
            <a:ext cx="1910452" cy="2391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70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423</TotalTime>
  <Words>738</Words>
  <Application>Microsoft Office PowerPoint</Application>
  <PresentationFormat>A4 Paper (210x297 mm)</PresentationFormat>
  <Paragraphs>226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Authorised User</dc:creator>
  <cp:lastModifiedBy>Mr T Airey</cp:lastModifiedBy>
  <cp:revision>50</cp:revision>
  <cp:lastPrinted>2020-02-11T07:29:42Z</cp:lastPrinted>
  <dcterms:created xsi:type="dcterms:W3CDTF">2018-05-21T16:05:55Z</dcterms:created>
  <dcterms:modified xsi:type="dcterms:W3CDTF">2020-02-11T07:31:55Z</dcterms:modified>
</cp:coreProperties>
</file>